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4" r:id="rId4"/>
    <p:sldId id="266" r:id="rId5"/>
    <p:sldId id="261" r:id="rId6"/>
    <p:sldId id="282" r:id="rId7"/>
    <p:sldId id="283" r:id="rId8"/>
    <p:sldId id="284" r:id="rId9"/>
    <p:sldId id="276" r:id="rId10"/>
    <p:sldId id="280" r:id="rId11"/>
    <p:sldId id="27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58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51AA-D938-4C72-9944-18B02E5D113B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3B44-9D73-474B-ADFE-DB665D874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Forsamling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Forsamling</a:t>
            </a:r>
            <a:r>
              <a:rPr lang="de-DE" dirty="0"/>
              <a:t>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4334" t="7326" r="999" b="72612"/>
          <a:stretch/>
        </p:blipFill>
        <p:spPr>
          <a:xfrm>
            <a:off x="0" y="0"/>
            <a:ext cx="12197588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1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1B995BE-A35E-45D5-B6EC-AAE8BD63A3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61441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A8E8-5D1F-451C-951A-F2ADFE7DB88A}" type="datetimeFigureOut">
              <a:rPr lang="en-GB" smtClean="0"/>
              <a:t>07/08/2021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288C-AB6D-4DBC-B760-C10B79A31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2A6C24-9876-444B-B0AB-6CAC084B0B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2689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138"/>
            <a:ext cx="9144000" cy="2387600"/>
          </a:xfrm>
        </p:spPr>
        <p:txBody>
          <a:bodyPr vert="horz">
            <a:noAutofit/>
          </a:bodyPr>
          <a:lstStyle/>
          <a:p>
            <a:b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Ordinært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Interessentskabsm</a:t>
            </a:r>
            <a:r>
              <a:rPr lang="da-DK" sz="4400" b="1" dirty="0">
                <a:latin typeface="Arial" panose="020B0604020202020204" pitchFamily="34" charset="0"/>
                <a:cs typeface="Arial" panose="020B0604020202020204" pitchFamily="34" charset="0"/>
              </a:rPr>
              <a:t>øde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året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1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673D059-18E1-4F36-85B8-480F0F2E83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642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Ekstraordinært punkt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0759C-4617-40B6-8937-F66AED8376B0}"/>
              </a:ext>
            </a:extLst>
          </p:cNvPr>
          <p:cNvSpPr txBox="1"/>
          <p:nvPr/>
        </p:nvSpPr>
        <p:spPr>
          <a:xfrm>
            <a:off x="211873" y="2286000"/>
            <a:ext cx="99932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På baggrund af tidligere møder har vi fornemmet en interesse for om et mølle salg er interessant eller ej.</a:t>
            </a:r>
          </a:p>
          <a:p>
            <a:endParaRPr lang="da-DK" dirty="0"/>
          </a:p>
          <a:p>
            <a:r>
              <a:rPr lang="da-DK" dirty="0"/>
              <a:t>Vi har forsøgt at bruge nogen objektive tal på basis a markeds indikationer:</a:t>
            </a:r>
          </a:p>
          <a:p>
            <a:r>
              <a:rPr lang="da-DK" dirty="0"/>
              <a:t>Købs pris 0,8 </a:t>
            </a:r>
            <a:r>
              <a:rPr lang="da-DK" dirty="0" err="1"/>
              <a:t>kr</a:t>
            </a:r>
            <a:r>
              <a:rPr lang="da-DK" dirty="0"/>
              <a:t>/kWh</a:t>
            </a:r>
          </a:p>
          <a:p>
            <a:r>
              <a:rPr lang="da-DK" dirty="0" err="1"/>
              <a:t>Kwh</a:t>
            </a:r>
            <a:r>
              <a:rPr lang="da-DK" dirty="0"/>
              <a:t> 2.700.000</a:t>
            </a:r>
          </a:p>
          <a:p>
            <a:r>
              <a:rPr lang="da-DK" dirty="0"/>
              <a:t>Udlodning 2021 : 45 </a:t>
            </a:r>
            <a:r>
              <a:rPr lang="da-DK" dirty="0" err="1"/>
              <a:t>kr</a:t>
            </a:r>
            <a:r>
              <a:rPr lang="da-DK" dirty="0"/>
              <a:t> (3*15)</a:t>
            </a:r>
          </a:p>
          <a:p>
            <a:r>
              <a:rPr lang="da-DK" dirty="0"/>
              <a:t>Andele: 3267</a:t>
            </a:r>
          </a:p>
          <a:p>
            <a:r>
              <a:rPr lang="da-DK" dirty="0"/>
              <a:t>Indestående 500.000 </a:t>
            </a:r>
            <a:r>
              <a:rPr lang="da-DK" dirty="0" err="1"/>
              <a:t>kr</a:t>
            </a:r>
            <a:endParaRPr lang="da-DK" dirty="0"/>
          </a:p>
          <a:p>
            <a:r>
              <a:rPr lang="da-DK" dirty="0"/>
              <a:t>Handels </a:t>
            </a:r>
            <a:r>
              <a:rPr lang="da-DK" dirty="0" err="1"/>
              <a:t>omk</a:t>
            </a:r>
            <a:r>
              <a:rPr lang="da-DK" dirty="0"/>
              <a:t>: 75.000 </a:t>
            </a:r>
            <a:r>
              <a:rPr lang="da-DK" dirty="0" err="1"/>
              <a:t>kr</a:t>
            </a:r>
            <a:endParaRPr lang="da-DK" dirty="0"/>
          </a:p>
          <a:p>
            <a:endParaRPr lang="da-DK" dirty="0"/>
          </a:p>
          <a:p>
            <a:r>
              <a:rPr lang="da-DK" dirty="0"/>
              <a:t>Provenu/anpart: (2.700.000*0,8+500.000-75.000)/3267=791/anpart</a:t>
            </a:r>
          </a:p>
          <a:p>
            <a:r>
              <a:rPr lang="da-DK" dirty="0"/>
              <a:t>Afkast % ved fremtidig drift </a:t>
            </a:r>
            <a:r>
              <a:rPr lang="da-DK" dirty="0" err="1"/>
              <a:t>ifht</a:t>
            </a:r>
            <a:r>
              <a:rPr lang="da-DK" dirty="0"/>
              <a:t> salgspris: 45/791=5,6%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707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 algn="ctr">
              <a:buNone/>
            </a:pPr>
            <a:r>
              <a:rPr lang="da-DK" sz="4400" dirty="0"/>
              <a:t>Tak for i aften og kom godt hjem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9173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Dagsorden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116738"/>
            <a:ext cx="89756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a-DK" sz="1200" dirty="0"/>
              <a:t>Velkomst ved formanden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Valg af dirigent og referent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Fremlæggelse af formandens beretning til godkendelse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Fremlæggelse af regnskabet for året 2020 til godkendelse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Fremlæggelse af budget for året 2021 til godkendelse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Fastlæggelse af udlodninger for 2021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Valg af bestyrelsen, På valg er:</a:t>
            </a:r>
          </a:p>
          <a:p>
            <a:pPr lvl="0"/>
            <a:r>
              <a:rPr lang="da-DK" sz="1200" dirty="0"/>
              <a:t>	Herluf Nielsen, tilbagetræder før tid pga. personlige årsager. Bestyrelsen foreslår valg af Lars Vejrup </a:t>
            </a:r>
          </a:p>
          <a:p>
            <a:pPr lvl="0"/>
            <a:r>
              <a:rPr lang="da-DK" sz="1200" dirty="0"/>
              <a:t>	Kim Wichmann Hansen, modtager genvalg</a:t>
            </a:r>
          </a:p>
          <a:p>
            <a:pPr lvl="0"/>
            <a:r>
              <a:rPr lang="da-DK" sz="1200" dirty="0"/>
              <a:t>	Michael W. Nielsen, modtager genvalg</a:t>
            </a:r>
          </a:p>
          <a:p>
            <a:pPr lvl="0"/>
            <a:r>
              <a:rPr lang="da-DK" sz="1200" dirty="0"/>
              <a:t>	Peter Storm, modtager genvalg  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da-DK" sz="1200" dirty="0"/>
              <a:t> Valg af suppleanter, På valg er:</a:t>
            </a:r>
          </a:p>
          <a:p>
            <a:pPr lvl="0"/>
            <a:r>
              <a:rPr lang="da-DK" sz="1200" dirty="0"/>
              <a:t>	Hans Gejl, modtager genvalg</a:t>
            </a:r>
          </a:p>
          <a:p>
            <a:pPr lvl="0"/>
            <a:r>
              <a:rPr lang="da-DK" sz="1200" dirty="0"/>
              <a:t>	Bent Christensen, modtager genvalg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da-DK" sz="1200" dirty="0"/>
              <a:t>Valg af revision, hidtil Brørup Revision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da-DK" sz="1200" dirty="0"/>
              <a:t>Indkommende forslag. (Skal være bestyrelsen i hænde 8 dage før generalforsamlingen.)</a:t>
            </a:r>
          </a:p>
          <a:p>
            <a:pPr lvl="0"/>
            <a:r>
              <a:rPr lang="da-DK" sz="1200" dirty="0"/>
              <a:t>	Bestyrelsen vil gerne informere om eventuelle muligheder for salg af andele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da-DK" sz="1200" dirty="0"/>
              <a:t>Eventuelt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da-DK" sz="1200" dirty="0"/>
              <a:t>Afslutning ved formand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52016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Formandens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Kim Wichmann-Hansen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031"/>
            <a:ext cx="10515600" cy="4351338"/>
          </a:xfrm>
        </p:spPr>
        <p:txBody>
          <a:bodyPr>
            <a:noAutofit/>
          </a:bodyPr>
          <a:lstStyle/>
          <a:p>
            <a:r>
              <a:rPr lang="da-DK" sz="1800" dirty="0"/>
              <a:t>Gennemgang af medlemslister og overblik</a:t>
            </a:r>
          </a:p>
          <a:p>
            <a:pPr lvl="1"/>
            <a:r>
              <a:rPr lang="da-DK" sz="1800" dirty="0"/>
              <a:t>Andele totalt 3267 (</a:t>
            </a:r>
            <a:r>
              <a:rPr lang="da-DK" sz="1800" dirty="0" err="1"/>
              <a:t>jvf</a:t>
            </a:r>
            <a:r>
              <a:rPr lang="da-DK" sz="1800" dirty="0"/>
              <a:t> årsregnskabet note 11)</a:t>
            </a:r>
          </a:p>
          <a:p>
            <a:pPr lvl="1"/>
            <a:r>
              <a:rPr lang="da-DK" sz="1800" dirty="0"/>
              <a:t>Medlemmer total 242</a:t>
            </a:r>
          </a:p>
          <a:p>
            <a:pPr lvl="1"/>
            <a:r>
              <a:rPr lang="da-DK" sz="1800" dirty="0"/>
              <a:t>Udsendte invitationer 109</a:t>
            </a:r>
          </a:p>
          <a:p>
            <a:pPr lvl="1"/>
            <a:r>
              <a:rPr lang="da-DK" sz="1800" dirty="0"/>
              <a:t>Svar ja 24</a:t>
            </a:r>
          </a:p>
          <a:p>
            <a:pPr lvl="1"/>
            <a:r>
              <a:rPr lang="da-DK" sz="1800" dirty="0"/>
              <a:t>Svar nej 1</a:t>
            </a:r>
          </a:p>
          <a:p>
            <a:r>
              <a:rPr lang="da-DK" sz="1800" dirty="0"/>
              <a:t>4 bestyrelsesmøder</a:t>
            </a:r>
          </a:p>
          <a:p>
            <a:r>
              <a:rPr lang="da-DK" sz="1800" dirty="0"/>
              <a:t>Transformer </a:t>
            </a:r>
            <a:r>
              <a:rPr lang="da-DK" sz="1800" dirty="0" err="1"/>
              <a:t>brandt</a:t>
            </a:r>
            <a:r>
              <a:rPr lang="da-DK" sz="1800" dirty="0"/>
              <a:t> og udskiftet</a:t>
            </a:r>
          </a:p>
          <a:p>
            <a:r>
              <a:rPr lang="da-DK" sz="1800" dirty="0"/>
              <a:t>Meget lave elpriser i 2020 har udfordret vores anlægskapital</a:t>
            </a:r>
          </a:p>
          <a:p>
            <a:r>
              <a:rPr lang="da-DK" sz="1800" dirty="0"/>
              <a:t>Manglende anlægskapital, genetableret i 2021</a:t>
            </a:r>
          </a:p>
          <a:p>
            <a:r>
              <a:rPr lang="da-DK" sz="1800" dirty="0"/>
              <a:t>Faktura godkendelsesproces overholdt – og skærpet</a:t>
            </a:r>
          </a:p>
          <a:p>
            <a:r>
              <a:rPr lang="da-DK" sz="1800" dirty="0"/>
              <a:t>Bedrag (</a:t>
            </a:r>
            <a:r>
              <a:rPr lang="da-DK" sz="1800" dirty="0" err="1"/>
              <a:t>Phising</a:t>
            </a:r>
            <a:r>
              <a:rPr lang="da-DK" sz="1800" dirty="0"/>
              <a:t>). Betalt 20.508 fejlagtigt for reservedele.</a:t>
            </a:r>
          </a:p>
        </p:txBody>
      </p:sp>
    </p:spTree>
    <p:extLst>
      <p:ext uri="{BB962C8B-B14F-4D97-AF65-F5344CB8AC3E}">
        <p14:creationId xmlns:p14="http://schemas.microsoft.com/office/powerpoint/2010/main" val="168555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B038D0C-B739-47AF-AE5E-7F86E77985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5133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/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Beretning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Acme"/>
                <a:cs typeface="Arial" pitchFamily="34" charset="0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7B63B-F229-4C22-9CD5-DD49946DB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67" y="3780406"/>
            <a:ext cx="5012654" cy="267462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8D3AA94-03F2-479F-8DF5-599D0AF4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4" y="2345687"/>
            <a:ext cx="5347032" cy="125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02539" y="5167563"/>
            <a:ext cx="2169259" cy="588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6F9D1-7412-4CBA-AF19-0D4E9DCB8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5193" y="2406324"/>
            <a:ext cx="5936752" cy="39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d &amp;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68762"/>
            <a:ext cx="8154411" cy="4158854"/>
          </a:xfrm>
        </p:spPr>
        <p:txBody>
          <a:bodyPr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da-DK" sz="2000" u="sng" dirty="0"/>
              <a:t>Møllernes tilstand og Service oversigt:</a:t>
            </a:r>
          </a:p>
          <a:p>
            <a:pPr lvl="0">
              <a:spcAft>
                <a:spcPts val="1000"/>
              </a:spcAft>
            </a:pPr>
            <a:r>
              <a:rPr lang="da-DK" sz="2000" dirty="0"/>
              <a:t>Mølle 1304 (1998): </a:t>
            </a:r>
            <a:r>
              <a:rPr lang="en-DK" sz="2000" dirty="0"/>
              <a:t>1</a:t>
            </a:r>
            <a:r>
              <a:rPr lang="da-DK" sz="2000" dirty="0"/>
              <a:t> yderligere service besøg</a:t>
            </a:r>
            <a:r>
              <a:rPr lang="en-DK" sz="2000" dirty="0"/>
              <a:t> </a:t>
            </a:r>
            <a:endParaRPr lang="da-DK" sz="2000" dirty="0"/>
          </a:p>
          <a:p>
            <a:pPr lvl="0">
              <a:spcAft>
                <a:spcPts val="1000"/>
              </a:spcAft>
            </a:pPr>
            <a:r>
              <a:rPr lang="da-DK" sz="2000" dirty="0"/>
              <a:t>Mølle 11488 (2000): </a:t>
            </a:r>
            <a:r>
              <a:rPr lang="en-DK" sz="2000" dirty="0"/>
              <a:t>~6</a:t>
            </a:r>
            <a:r>
              <a:rPr lang="da-DK" sz="2000" dirty="0"/>
              <a:t> yderligere service besøg</a:t>
            </a:r>
            <a:r>
              <a:rPr lang="en-DK" sz="2000" dirty="0"/>
              <a:t> (*Transformer sag)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en-DK" sz="2000" dirty="0"/>
              <a:t>Service Budget </a:t>
            </a:r>
            <a:r>
              <a:rPr lang="en-DK" sz="2000" dirty="0" err="1"/>
              <a:t>overholdt</a:t>
            </a:r>
            <a:r>
              <a:rPr lang="en-DK" sz="2000" dirty="0"/>
              <a:t>. </a:t>
            </a:r>
            <a:endParaRPr lang="en-DK" sz="1600" dirty="0"/>
          </a:p>
          <a:p>
            <a:pPr marL="0" lvl="0" indent="0">
              <a:spcAft>
                <a:spcPts val="1000"/>
              </a:spcAft>
              <a:buNone/>
            </a:pPr>
            <a:r>
              <a:rPr lang="en-DK" sz="1600" dirty="0" err="1"/>
              <a:t>Generelle</a:t>
            </a:r>
            <a:r>
              <a:rPr lang="en-DK" sz="1600" dirty="0"/>
              <a:t> </a:t>
            </a:r>
            <a:r>
              <a:rPr lang="en-DK" sz="1600" dirty="0" err="1"/>
              <a:t>symptomer</a:t>
            </a:r>
            <a:r>
              <a:rPr lang="da-DK" sz="1600" dirty="0"/>
              <a:t>: </a:t>
            </a:r>
            <a:r>
              <a:rPr lang="en-DK" sz="1600" dirty="0" err="1"/>
              <a:t>Vindmåler</a:t>
            </a:r>
            <a:r>
              <a:rPr lang="en-DK" sz="1600" dirty="0"/>
              <a:t>, </a:t>
            </a:r>
            <a:r>
              <a:rPr lang="en-DK" sz="1600" dirty="0" err="1"/>
              <a:t>slidte</a:t>
            </a:r>
            <a:r>
              <a:rPr lang="en-DK" sz="1600" dirty="0"/>
              <a:t> </a:t>
            </a:r>
            <a:r>
              <a:rPr lang="en-DK" sz="1600" dirty="0" err="1"/>
              <a:t>lejer</a:t>
            </a:r>
            <a:r>
              <a:rPr lang="en-DK" sz="1600" dirty="0"/>
              <a:t>, </a:t>
            </a:r>
            <a:r>
              <a:rPr lang="en-DK" sz="1600" dirty="0" err="1"/>
              <a:t>strømforsyning</a:t>
            </a:r>
            <a:r>
              <a:rPr lang="en-DK" sz="1600" dirty="0"/>
              <a:t> </a:t>
            </a:r>
            <a:r>
              <a:rPr lang="en-DK" sz="1600" dirty="0" err="1"/>
              <a:t>til</a:t>
            </a:r>
            <a:r>
              <a:rPr lang="en-DK" sz="1600" dirty="0"/>
              <a:t> </a:t>
            </a:r>
            <a:r>
              <a:rPr lang="en-DK" sz="1600" dirty="0" err="1"/>
              <a:t>elskab</a:t>
            </a:r>
            <a:r>
              <a:rPr lang="en-DK" sz="1600" dirty="0"/>
              <a:t>, </a:t>
            </a:r>
            <a:r>
              <a:rPr lang="da-DK" sz="1600" dirty="0"/>
              <a:t>Slidte kontakter</a:t>
            </a:r>
            <a:r>
              <a:rPr lang="en-DK" sz="1600" dirty="0"/>
              <a:t>, </a:t>
            </a:r>
            <a:r>
              <a:rPr lang="da-DK" sz="1600" dirty="0"/>
              <a:t>sikringer, pakninger</a:t>
            </a:r>
            <a:r>
              <a:rPr lang="en-DK" sz="1600" dirty="0"/>
              <a:t> </a:t>
            </a:r>
            <a:r>
              <a:rPr lang="en-DK" sz="1600" dirty="0" err="1"/>
              <a:t>m.m.</a:t>
            </a:r>
            <a:endParaRPr lang="en-US" sz="1600" dirty="0"/>
          </a:p>
        </p:txBody>
      </p:sp>
      <p:pic>
        <p:nvPicPr>
          <p:cNvPr id="6146" name="Picture 2" descr="Cartoon: Vestas (medium) by Zoltan tagged energie,klimawandel,wind,wartung,wimmelbild,windkraftanlage,windkraft,karikatur,vestas,cartoon,dovath,zoltan,mon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12" y="2252996"/>
            <a:ext cx="3448236" cy="41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4E7C6-1985-46DC-AA8B-C5B615F34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80644" y="4693410"/>
            <a:ext cx="1708103" cy="2276719"/>
          </a:xfrm>
          <a:prstGeom prst="rect">
            <a:avLst/>
          </a:prstGeom>
        </p:spPr>
      </p:pic>
      <p:pic>
        <p:nvPicPr>
          <p:cNvPr id="4098" name="FCFC862B-97CE-4180-A02B-C4FBF79609B7">
            <a:extLst>
              <a:ext uri="{FF2B5EF4-FFF2-40B4-BE49-F238E27FC236}">
                <a16:creationId xmlns:a16="http://schemas.microsoft.com/office/drawing/2014/main" id="{2B7C1EBA-751F-45CC-B491-C5490408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0983" y="4693068"/>
            <a:ext cx="1707539" cy="22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DK" sz="3600" b="1" dirty="0">
                <a:latin typeface="Arial" panose="020B0604020202020204" pitchFamily="34" charset="0"/>
                <a:cs typeface="Arial" panose="020B0604020202020204" pitchFamily="34" charset="0"/>
              </a:rPr>
              <a:t> – Transformer Brand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239805-84C8-47BF-99AE-1DA0A07C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9" y="2374480"/>
            <a:ext cx="6073077" cy="41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E28E78-E016-4440-B04F-33100A8C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057" y="2382362"/>
            <a:ext cx="5274644" cy="4158854"/>
          </a:xfrm>
        </p:spPr>
        <p:txBody>
          <a:bodyPr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endParaRPr lang="en-DK" sz="1800" dirty="0"/>
          </a:p>
          <a:p>
            <a:pPr marL="0" lvl="0" indent="0">
              <a:spcAft>
                <a:spcPts val="1000"/>
              </a:spcAft>
              <a:buNone/>
            </a:pPr>
            <a:r>
              <a:rPr lang="en-DK" sz="1800" dirty="0" err="1"/>
              <a:t>Sagens</a:t>
            </a:r>
            <a:r>
              <a:rPr lang="en-DK" sz="1800" dirty="0"/>
              <a:t> gang...</a:t>
            </a:r>
          </a:p>
          <a:p>
            <a:pPr lvl="0">
              <a:spcAft>
                <a:spcPts val="1000"/>
              </a:spcAft>
            </a:pPr>
            <a:r>
              <a:rPr lang="en-DK" sz="1800" dirty="0"/>
              <a:t>Brand </a:t>
            </a:r>
            <a:r>
              <a:rPr lang="da-DK" sz="1800" dirty="0"/>
              <a:t>2</a:t>
            </a:r>
            <a:r>
              <a:rPr lang="en-DK" sz="1800" dirty="0"/>
              <a:t>8. Maj 2020 (</a:t>
            </a:r>
            <a:r>
              <a:rPr lang="en-DK" sz="1800" dirty="0" err="1"/>
              <a:t>Trafo</a:t>
            </a:r>
            <a:r>
              <a:rPr lang="en-DK" sz="1800" dirty="0"/>
              <a:t> </a:t>
            </a:r>
            <a:r>
              <a:rPr lang="en-DK" sz="1800" dirty="0" err="1"/>
              <a:t>ved</a:t>
            </a:r>
            <a:r>
              <a:rPr lang="en-DK" sz="1800" dirty="0"/>
              <a:t> </a:t>
            </a:r>
            <a:r>
              <a:rPr lang="en-DK" sz="1800" dirty="0" err="1"/>
              <a:t>mølle</a:t>
            </a:r>
            <a:r>
              <a:rPr lang="en-DK" sz="1800" dirty="0"/>
              <a:t> nr. 11488)</a:t>
            </a:r>
          </a:p>
          <a:p>
            <a:pPr lvl="0">
              <a:spcAft>
                <a:spcPts val="1000"/>
              </a:spcAft>
            </a:pPr>
            <a:r>
              <a:rPr lang="en-DK" sz="1800" dirty="0"/>
              <a:t>Ingen </a:t>
            </a:r>
            <a:r>
              <a:rPr lang="en-DK" sz="1800" dirty="0" err="1"/>
              <a:t>kom</a:t>
            </a:r>
            <a:r>
              <a:rPr lang="en-DK" sz="1800" dirty="0"/>
              <a:t> </a:t>
            </a:r>
            <a:r>
              <a:rPr lang="en-DK" sz="1800" dirty="0" err="1"/>
              <a:t>til</a:t>
            </a:r>
            <a:r>
              <a:rPr lang="en-DK" sz="1800" dirty="0"/>
              <a:t> </a:t>
            </a:r>
            <a:r>
              <a:rPr lang="en-DK" sz="1800" dirty="0" err="1"/>
              <a:t>skade</a:t>
            </a:r>
            <a:r>
              <a:rPr lang="en-DK" sz="1800" dirty="0"/>
              <a:t> &amp; </a:t>
            </a:r>
            <a:r>
              <a:rPr lang="en-DK" sz="1800" dirty="0" err="1"/>
              <a:t>Mølle</a:t>
            </a:r>
            <a:r>
              <a:rPr lang="en-DK" sz="1800" dirty="0"/>
              <a:t> nr. 1304 </a:t>
            </a:r>
            <a:r>
              <a:rPr lang="en-DK" sz="1800" dirty="0" err="1"/>
              <a:t>fortsat</a:t>
            </a:r>
            <a:r>
              <a:rPr lang="en-DK" sz="1800" dirty="0"/>
              <a:t> OK.</a:t>
            </a:r>
          </a:p>
          <a:p>
            <a:pPr lvl="0">
              <a:spcAft>
                <a:spcPts val="1000"/>
              </a:spcAft>
            </a:pPr>
            <a:r>
              <a:rPr lang="en-DK" sz="1800" dirty="0"/>
              <a:t>4. </a:t>
            </a:r>
            <a:r>
              <a:rPr lang="en-DK" sz="1800" dirty="0" err="1"/>
              <a:t>Juni</a:t>
            </a:r>
            <a:r>
              <a:rPr lang="en-DK" sz="1800" dirty="0"/>
              <a:t> – inf</a:t>
            </a:r>
            <a:r>
              <a:rPr lang="en-US" sz="1800" dirty="0"/>
              <a:t>o</a:t>
            </a:r>
            <a:r>
              <a:rPr lang="en-DK" sz="1800" dirty="0"/>
              <a:t> </a:t>
            </a:r>
            <a:r>
              <a:rPr lang="en-DK" sz="1800" dirty="0" err="1"/>
              <a:t>til</a:t>
            </a:r>
            <a:r>
              <a:rPr lang="en-DK" sz="1800" dirty="0"/>
              <a:t> </a:t>
            </a:r>
            <a:r>
              <a:rPr lang="en-DK" sz="1800" dirty="0" err="1"/>
              <a:t>interessenterne</a:t>
            </a:r>
            <a:r>
              <a:rPr lang="en-DK" sz="1800" dirty="0"/>
              <a:t> om </a:t>
            </a:r>
            <a:r>
              <a:rPr lang="en-DK" sz="1800" dirty="0" err="1"/>
              <a:t>sagen</a:t>
            </a:r>
            <a:endParaRPr lang="en-DK" sz="1800" dirty="0"/>
          </a:p>
          <a:p>
            <a:pPr lvl="0">
              <a:spcAft>
                <a:spcPts val="1000"/>
              </a:spcAft>
            </a:pPr>
            <a:r>
              <a:rPr lang="en-DK" sz="1800" dirty="0"/>
              <a:t>23. </a:t>
            </a:r>
            <a:r>
              <a:rPr lang="en-DK" sz="1800" dirty="0" err="1"/>
              <a:t>Juli</a:t>
            </a:r>
            <a:r>
              <a:rPr lang="en-DK" sz="1800" dirty="0"/>
              <a:t> – </a:t>
            </a:r>
            <a:r>
              <a:rPr lang="en-DK" sz="1800" dirty="0" err="1"/>
              <a:t>Møllen</a:t>
            </a:r>
            <a:r>
              <a:rPr lang="en-DK" sz="1800" dirty="0"/>
              <a:t> i drift </a:t>
            </a:r>
            <a:r>
              <a:rPr lang="en-DK" sz="1800" dirty="0" err="1"/>
              <a:t>igen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0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C128B1-E805-4E9E-9B62-66495E7F3DC0}"/>
              </a:ext>
            </a:extLst>
          </p:cNvPr>
          <p:cNvGrpSpPr/>
          <p:nvPr/>
        </p:nvGrpSpPr>
        <p:grpSpPr>
          <a:xfrm rot="21237764">
            <a:off x="721919" y="274318"/>
            <a:ext cx="4836459" cy="6200006"/>
            <a:chOff x="2235118" y="328997"/>
            <a:chExt cx="4836459" cy="6200006"/>
          </a:xfrm>
        </p:grpSpPr>
        <p:pic>
          <p:nvPicPr>
            <p:cNvPr id="4098" name="493006F8-A300-41F0-9F51-D5A6CE979488">
              <a:extLst>
                <a:ext uri="{FF2B5EF4-FFF2-40B4-BE49-F238E27FC236}">
                  <a16:creationId xmlns:a16="http://schemas.microsoft.com/office/drawing/2014/main" id="{6C6CA2C4-9215-4958-A3FC-65C3CDF662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6" b="16622"/>
            <a:stretch/>
          </p:blipFill>
          <p:spPr bwMode="auto">
            <a:xfrm>
              <a:off x="2235118" y="328997"/>
              <a:ext cx="4836459" cy="62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A93598-979E-4525-A2DF-3252EA3243DF}"/>
                </a:ext>
              </a:extLst>
            </p:cNvPr>
            <p:cNvSpPr/>
            <p:nvPr/>
          </p:nvSpPr>
          <p:spPr>
            <a:xfrm>
              <a:off x="2528212" y="3497687"/>
              <a:ext cx="3946970" cy="172241"/>
            </a:xfrm>
            <a:prstGeom prst="roundRect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E28E78-E016-4440-B04F-33100A8C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65" y="3076574"/>
            <a:ext cx="3936098" cy="3464641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DK" sz="1600" dirty="0"/>
              <a:t>ca. 250.000kr </a:t>
            </a:r>
            <a:r>
              <a:rPr lang="en-DK" sz="1600" dirty="0" err="1"/>
              <a:t>sparet</a:t>
            </a:r>
            <a:r>
              <a:rPr lang="en-DK" sz="1600" dirty="0"/>
              <a:t> </a:t>
            </a:r>
            <a:r>
              <a:rPr lang="en-DK" sz="1600" dirty="0" err="1"/>
              <a:t>på</a:t>
            </a:r>
            <a:r>
              <a:rPr lang="en-DK" sz="1600" dirty="0"/>
              <a:t> </a:t>
            </a:r>
            <a:r>
              <a:rPr lang="en-DK" sz="1600" dirty="0" err="1"/>
              <a:t>en</a:t>
            </a:r>
            <a:r>
              <a:rPr lang="en-DK" sz="1600" dirty="0"/>
              <a:t> </a:t>
            </a:r>
            <a:r>
              <a:rPr lang="en-DK" sz="1600" dirty="0" err="1"/>
              <a:t>brugt</a:t>
            </a:r>
            <a:r>
              <a:rPr lang="en-DK" sz="1600" dirty="0"/>
              <a:t> station, </a:t>
            </a:r>
            <a:r>
              <a:rPr lang="en-DK" sz="1600" dirty="0" err="1"/>
              <a:t>bortskaffelse</a:t>
            </a:r>
            <a:r>
              <a:rPr lang="en-DK" sz="1600" dirty="0"/>
              <a:t>, nye </a:t>
            </a:r>
            <a:r>
              <a:rPr lang="en-DK" sz="1600" dirty="0" err="1"/>
              <a:t>kabler</a:t>
            </a:r>
            <a:r>
              <a:rPr lang="en-DK" sz="1600" dirty="0"/>
              <a:t>, </a:t>
            </a:r>
            <a:r>
              <a:rPr lang="en-DK" sz="1600" dirty="0" err="1"/>
              <a:t>montering</a:t>
            </a:r>
            <a:r>
              <a:rPr lang="en-DK" sz="1600" dirty="0"/>
              <a:t> </a:t>
            </a:r>
            <a:r>
              <a:rPr lang="en-DK" sz="1600" dirty="0" err="1"/>
              <a:t>m.m.</a:t>
            </a:r>
            <a:endParaRPr lang="en-DK" sz="1600" dirty="0"/>
          </a:p>
          <a:p>
            <a:pPr lv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DK" sz="1600" dirty="0" err="1"/>
              <a:t>Omkostninger</a:t>
            </a:r>
            <a:r>
              <a:rPr lang="en-DK" sz="1600" dirty="0"/>
              <a:t>: </a:t>
            </a:r>
            <a:r>
              <a:rPr lang="en-DK" sz="1600" dirty="0" err="1"/>
              <a:t>miljøsag</a:t>
            </a:r>
            <a:r>
              <a:rPr lang="en-DK" sz="1600" dirty="0"/>
              <a:t>, </a:t>
            </a:r>
            <a:r>
              <a:rPr lang="en-DK" sz="1600" dirty="0" err="1"/>
              <a:t>konsulentbistand</a:t>
            </a:r>
            <a:r>
              <a:rPr lang="en-DK" sz="1600" dirty="0"/>
              <a:t> </a:t>
            </a:r>
            <a:r>
              <a:rPr lang="en-DK" sz="1600" dirty="0" err="1"/>
              <a:t>og</a:t>
            </a:r>
            <a:r>
              <a:rPr lang="en-DK" sz="1600" dirty="0"/>
              <a:t> </a:t>
            </a:r>
            <a:r>
              <a:rPr lang="en-DK" sz="1600" dirty="0" err="1"/>
              <a:t>jordanalyser</a:t>
            </a:r>
            <a:r>
              <a:rPr lang="en-DK" sz="1600" dirty="0"/>
              <a:t> </a:t>
            </a:r>
            <a:r>
              <a:rPr lang="en-DK" sz="1600" dirty="0" err="1"/>
              <a:t>jf</a:t>
            </a:r>
            <a:r>
              <a:rPr lang="en-DK" sz="1600" dirty="0"/>
              <a:t>. </a:t>
            </a:r>
            <a:r>
              <a:rPr lang="en-US" sz="1600" dirty="0"/>
              <a:t>K</a:t>
            </a:r>
            <a:r>
              <a:rPr lang="en-DK" sz="1600" dirty="0" err="1"/>
              <a:t>ommunens</a:t>
            </a:r>
            <a:r>
              <a:rPr lang="en-DK" sz="1600" dirty="0"/>
              <a:t> </a:t>
            </a:r>
            <a:r>
              <a:rPr lang="en-DK" sz="1600" dirty="0" err="1"/>
              <a:t>foreskrifter</a:t>
            </a:r>
            <a:endParaRPr lang="en-DK" sz="1600" dirty="0"/>
          </a:p>
          <a:p>
            <a:pPr lv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DK" sz="1600" dirty="0"/>
              <a:t>Ny </a:t>
            </a:r>
            <a:r>
              <a:rPr lang="en-DK" sz="1600" dirty="0" err="1"/>
              <a:t>ansvarsaftale</a:t>
            </a:r>
            <a:r>
              <a:rPr lang="en-DK" sz="1600" dirty="0"/>
              <a:t> </a:t>
            </a:r>
            <a:r>
              <a:rPr lang="en-DK" sz="1600" dirty="0" err="1"/>
              <a:t>indgået</a:t>
            </a:r>
            <a:r>
              <a:rPr lang="en-DK" sz="1600" dirty="0"/>
              <a:t> med N1 (El-</a:t>
            </a:r>
            <a:r>
              <a:rPr lang="en-DK" sz="1600" dirty="0" err="1"/>
              <a:t>selskab</a:t>
            </a:r>
            <a:r>
              <a:rPr lang="en-DK" sz="1600" dirty="0"/>
              <a:t>)</a:t>
            </a:r>
          </a:p>
          <a:p>
            <a:pPr lv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DK" sz="1600" dirty="0" err="1"/>
              <a:t>Lovpligtig</a:t>
            </a:r>
            <a:r>
              <a:rPr lang="en-DK" sz="1600" dirty="0"/>
              <a:t> </a:t>
            </a:r>
            <a:r>
              <a:rPr lang="en-DK" sz="1600" dirty="0" err="1"/>
              <a:t>Driftsansvarsaftale</a:t>
            </a:r>
            <a:r>
              <a:rPr lang="en-DK" sz="1600" dirty="0"/>
              <a:t> </a:t>
            </a:r>
            <a:r>
              <a:rPr lang="en-DK" sz="1600" dirty="0" err="1"/>
              <a:t>på</a:t>
            </a:r>
            <a:r>
              <a:rPr lang="en-DK" sz="1600" dirty="0"/>
              <a:t> </a:t>
            </a:r>
            <a:r>
              <a:rPr lang="en-DK" sz="1600" dirty="0" err="1"/>
              <a:t>plads</a:t>
            </a:r>
            <a:r>
              <a:rPr lang="en-DK" sz="1600" dirty="0"/>
              <a:t> med NWC</a:t>
            </a:r>
          </a:p>
          <a:p>
            <a:pPr lv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DK" sz="1600" dirty="0" err="1"/>
              <a:t>Produktionstabsdækning</a:t>
            </a:r>
            <a:r>
              <a:rPr lang="en-DK" sz="1600" dirty="0"/>
              <a:t> </a:t>
            </a:r>
            <a:r>
              <a:rPr lang="en-DK" sz="1600" dirty="0" err="1"/>
              <a:t>sikret</a:t>
            </a:r>
            <a:r>
              <a:rPr lang="en-DK" sz="1600" dirty="0"/>
              <a:t> for </a:t>
            </a:r>
            <a:r>
              <a:rPr lang="en-DK" sz="1600" dirty="0" err="1"/>
              <a:t>perioden</a:t>
            </a:r>
            <a:r>
              <a:rPr lang="en-DK" sz="1600" dirty="0"/>
              <a:t> 28.Maj – 23.Juli </a:t>
            </a:r>
          </a:p>
          <a:p>
            <a:pPr marL="0" lvl="0" indent="0">
              <a:spcAft>
                <a:spcPts val="1000"/>
              </a:spcAft>
              <a:buNone/>
            </a:pPr>
            <a:endParaRPr lang="en-DK" sz="1600" dirty="0"/>
          </a:p>
          <a:p>
            <a:pPr marL="0" lvl="0" indent="0">
              <a:spcAft>
                <a:spcPts val="1000"/>
              </a:spcAft>
              <a:buNone/>
            </a:pPr>
            <a:r>
              <a:rPr lang="en-DK" sz="1600" dirty="0"/>
              <a:t> </a:t>
            </a:r>
            <a:endParaRPr lang="en-US" sz="1600" dirty="0"/>
          </a:p>
        </p:txBody>
      </p:sp>
      <p:pic>
        <p:nvPicPr>
          <p:cNvPr id="6146" name="1EB4D2C7-0FA8-4517-BA3B-B6C94811D307">
            <a:extLst>
              <a:ext uri="{FF2B5EF4-FFF2-40B4-BE49-F238E27FC236}">
                <a16:creationId xmlns:a16="http://schemas.microsoft.com/office/drawing/2014/main" id="{F3407915-E2CC-4215-84B5-0864FE623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15520"/>
          <a:stretch/>
        </p:blipFill>
        <p:spPr bwMode="auto">
          <a:xfrm rot="4895101">
            <a:off x="538255" y="1987755"/>
            <a:ext cx="4567201" cy="424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BD0AE5-0318-4A33-8E37-EC6A61284EA6}"/>
              </a:ext>
            </a:extLst>
          </p:cNvPr>
          <p:cNvGrpSpPr/>
          <p:nvPr/>
        </p:nvGrpSpPr>
        <p:grpSpPr>
          <a:xfrm>
            <a:off x="917983" y="175674"/>
            <a:ext cx="5178017" cy="6568164"/>
            <a:chOff x="2821855" y="662781"/>
            <a:chExt cx="5695950" cy="7139110"/>
          </a:xfrm>
        </p:grpSpPr>
        <p:pic>
          <p:nvPicPr>
            <p:cNvPr id="6147" name="3C75953E-D863-49A5-A0D3-6621EE4FC8AD">
              <a:extLst>
                <a:ext uri="{FF2B5EF4-FFF2-40B4-BE49-F238E27FC236}">
                  <a16:creationId xmlns:a16="http://schemas.microsoft.com/office/drawing/2014/main" id="{F46FD702-21D9-4754-98CC-61BFD00281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7"/>
            <a:stretch/>
          </p:blipFill>
          <p:spPr bwMode="auto">
            <a:xfrm rot="5340000">
              <a:off x="2100275" y="1384361"/>
              <a:ext cx="7139110" cy="56959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FB104E1-E442-4707-804C-90112FE23856}"/>
                </a:ext>
              </a:extLst>
            </p:cNvPr>
            <p:cNvSpPr/>
            <p:nvPr/>
          </p:nvSpPr>
          <p:spPr>
            <a:xfrm>
              <a:off x="3351978" y="6541216"/>
              <a:ext cx="4341767" cy="187213"/>
            </a:xfrm>
            <a:prstGeom prst="roundRect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C30798-E0F4-46BA-8954-44FCD784F5EE}"/>
                </a:ext>
              </a:extLst>
            </p:cNvPr>
            <p:cNvSpPr/>
            <p:nvPr/>
          </p:nvSpPr>
          <p:spPr>
            <a:xfrm>
              <a:off x="3351978" y="6714883"/>
              <a:ext cx="1475204" cy="164384"/>
            </a:xfrm>
            <a:prstGeom prst="roundRect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FEBE31-9A95-46F5-B5F8-F634613E2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8174">
            <a:off x="2078823" y="340206"/>
            <a:ext cx="4943550" cy="6177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0FD6B-6132-4B49-8DC7-F96DF9AF7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21931">
            <a:off x="2251148" y="2382362"/>
            <a:ext cx="5401684" cy="38854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0305074-3F42-427D-A380-4A16B972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02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Udlodning 2020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FBBDB-9F4A-4783-BDE9-C7E749B7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3" y="2203866"/>
            <a:ext cx="4148648" cy="864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F7698-DFDE-4FCC-A312-BE2F97A0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83" y="3353340"/>
            <a:ext cx="11041614" cy="21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7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509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Acme</vt:lpstr>
      <vt:lpstr>Arial</vt:lpstr>
      <vt:lpstr>Calibri</vt:lpstr>
      <vt:lpstr>Calibri Light</vt:lpstr>
      <vt:lpstr>Office Theme</vt:lpstr>
      <vt:lpstr>think-cell Slide</vt:lpstr>
      <vt:lpstr> Ordinært Interessentskabsmøde for året 2020</vt:lpstr>
      <vt:lpstr>Dagsorden</vt:lpstr>
      <vt:lpstr>PowerPoint Presentation</vt:lpstr>
      <vt:lpstr>Beretning</vt:lpstr>
      <vt:lpstr>Beretning</vt:lpstr>
      <vt:lpstr>Teknik – Møllernes tilstand &amp; Service oversigt</vt:lpstr>
      <vt:lpstr>Teknik – Transformer Brand</vt:lpstr>
      <vt:lpstr>PowerPoint Presentation</vt:lpstr>
      <vt:lpstr>Udlodning 2020</vt:lpstr>
      <vt:lpstr>Ekstraordinært punkt</vt:lpstr>
      <vt:lpstr>PowerPoint Presentation</vt:lpstr>
    </vt:vector>
  </TitlesOfParts>
  <Company>Nordex 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Forsamling 2016</dc:title>
  <dc:creator>Wichmann-Hansen, Kim</dc:creator>
  <cp:lastModifiedBy>Kim Wichmann-Hansen</cp:lastModifiedBy>
  <cp:revision>86</cp:revision>
  <dcterms:created xsi:type="dcterms:W3CDTF">2016-03-02T15:21:03Z</dcterms:created>
  <dcterms:modified xsi:type="dcterms:W3CDTF">2021-08-07T07:55:36Z</dcterms:modified>
</cp:coreProperties>
</file>