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2" r:id="rId3"/>
    <p:sldId id="274" r:id="rId4"/>
    <p:sldId id="257" r:id="rId5"/>
    <p:sldId id="266" r:id="rId6"/>
    <p:sldId id="275" r:id="rId7"/>
    <p:sldId id="261" r:id="rId8"/>
    <p:sldId id="276" r:id="rId9"/>
    <p:sldId id="279" r:id="rId10"/>
    <p:sldId id="280" r:id="rId11"/>
    <p:sldId id="281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9587" autoAdjust="0"/>
  </p:normalViewPr>
  <p:slideViewPr>
    <p:cSldViewPr snapToGrid="0">
      <p:cViewPr varScale="1">
        <p:scale>
          <a:sx n="79" d="100"/>
          <a:sy n="79" d="100"/>
        </p:scale>
        <p:origin x="-773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251AA-D938-4C72-9944-18B02E5D113B}" type="datetimeFigureOut">
              <a:rPr lang="en-GB" smtClean="0"/>
              <a:t>06/05/2018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23B44-9D73-474B-ADFE-DB665D8745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477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General </a:t>
            </a:r>
            <a:r>
              <a:rPr lang="de-DE" dirty="0" err="1" smtClean="0"/>
              <a:t>Forsamling</a:t>
            </a:r>
            <a:r>
              <a:rPr lang="de-DE" dirty="0" smtClean="0"/>
              <a:t>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88C-AB6D-4DBC-B760-C10B79A31833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34334" t="7326" r="999" b="72612"/>
          <a:stretch/>
        </p:blipFill>
        <p:spPr>
          <a:xfrm>
            <a:off x="0" y="0"/>
            <a:ext cx="12197588" cy="206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77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A8E8-5D1F-451C-951A-F2ADFE7DB88A}" type="datetimeFigureOut">
              <a:rPr lang="en-GB" smtClean="0"/>
              <a:t>06/05/2018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88C-AB6D-4DBC-B760-C10B79A3183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33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A8E8-5D1F-451C-951A-F2ADFE7DB88A}" type="datetimeFigureOut">
              <a:rPr lang="en-GB" smtClean="0"/>
              <a:t>06/05/2018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88C-AB6D-4DBC-B760-C10B79A3183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32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General </a:t>
            </a:r>
            <a:r>
              <a:rPr lang="de-DE" dirty="0" err="1" smtClean="0"/>
              <a:t>Forsamling</a:t>
            </a:r>
            <a:r>
              <a:rPr lang="de-DE" dirty="0" smtClean="0"/>
              <a:t>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88C-AB6D-4DBC-B760-C10B79A31833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34334" t="7326" r="999" b="72612"/>
          <a:stretch/>
        </p:blipFill>
        <p:spPr>
          <a:xfrm>
            <a:off x="0" y="0"/>
            <a:ext cx="12197588" cy="206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2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A8E8-5D1F-451C-951A-F2ADFE7DB88A}" type="datetimeFigureOut">
              <a:rPr lang="en-GB" smtClean="0"/>
              <a:t>06/05/2018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88C-AB6D-4DBC-B760-C10B79A3183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417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A8E8-5D1F-451C-951A-F2ADFE7DB88A}" type="datetimeFigureOut">
              <a:rPr lang="en-GB" smtClean="0"/>
              <a:t>06/05/2018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88C-AB6D-4DBC-B760-C10B79A3183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544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A8E8-5D1F-451C-951A-F2ADFE7DB88A}" type="datetimeFigureOut">
              <a:rPr lang="en-GB" smtClean="0"/>
              <a:t>06/05/2018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88C-AB6D-4DBC-B760-C10B79A3183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170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A8E8-5D1F-451C-951A-F2ADFE7DB88A}" type="datetimeFigureOut">
              <a:rPr lang="en-GB" smtClean="0"/>
              <a:t>06/05/2018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88C-AB6D-4DBC-B760-C10B79A3183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91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A8E8-5D1F-451C-951A-F2ADFE7DB88A}" type="datetimeFigureOut">
              <a:rPr lang="en-GB" smtClean="0"/>
              <a:t>06/05/2018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88C-AB6D-4DBC-B760-C10B79A3183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236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A8E8-5D1F-451C-951A-F2ADFE7DB88A}" type="datetimeFigureOut">
              <a:rPr lang="en-GB" smtClean="0"/>
              <a:t>06/05/2018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88C-AB6D-4DBC-B760-C10B79A3183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466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A8E8-5D1F-451C-951A-F2ADFE7DB88A}" type="datetimeFigureOut">
              <a:rPr lang="en-GB" smtClean="0"/>
              <a:t>06/05/2018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88C-AB6D-4DBC-B760-C10B79A3183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89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A8E8-5D1F-451C-951A-F2ADFE7DB88A}" type="datetimeFigureOut">
              <a:rPr lang="en-GB" smtClean="0"/>
              <a:t>06/05/2018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A288C-AB6D-4DBC-B760-C10B79A3183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85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1.xlsx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0148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Ordinært</a:t>
            </a:r>
            <a:r>
              <a:rPr lang="de-DE" dirty="0" smtClean="0"/>
              <a:t> </a:t>
            </a:r>
            <a:r>
              <a:rPr lang="de-DE" dirty="0" err="1" smtClean="0"/>
              <a:t>Interessentskabsm</a:t>
            </a:r>
            <a:r>
              <a:rPr lang="da-DK" dirty="0" smtClean="0"/>
              <a:t>øde</a:t>
            </a:r>
            <a:r>
              <a:rPr lang="de-DE" dirty="0" smtClean="0"/>
              <a:t>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191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Gearkasse havari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2268762"/>
            <a:ext cx="8154411" cy="4158854"/>
          </a:xfrm>
        </p:spPr>
        <p:txBody>
          <a:bodyPr>
            <a:normAutofit/>
          </a:bodyPr>
          <a:lstStyle/>
          <a:p>
            <a:pPr lvl="0">
              <a:spcAft>
                <a:spcPts val="1000"/>
              </a:spcAft>
            </a:pPr>
            <a:r>
              <a:rPr lang="da-DK" sz="2000" dirty="0" smtClean="0"/>
              <a:t>Bestyrelsen </a:t>
            </a:r>
            <a:r>
              <a:rPr lang="da-DK" sz="2000" dirty="0"/>
              <a:t>udarbejdede en følsomheds-analyse over </a:t>
            </a:r>
            <a:r>
              <a:rPr lang="da-DK" sz="2000" dirty="0" smtClean="0"/>
              <a:t>den ekstra omkostning, sammenholdt med den </a:t>
            </a:r>
            <a:r>
              <a:rPr lang="da-DK" sz="2000" dirty="0"/>
              <a:t>indtægt vi ville gå glip af, hvis vi valgte at stoppe møllen og ikke foretog gearkasse </a:t>
            </a:r>
            <a:r>
              <a:rPr lang="da-DK" sz="2000" dirty="0" smtClean="0"/>
              <a:t>udskiftningen.</a:t>
            </a:r>
          </a:p>
          <a:p>
            <a:pPr lvl="0">
              <a:spcAft>
                <a:spcPts val="1000"/>
              </a:spcAft>
            </a:pPr>
            <a:r>
              <a:rPr lang="da-DK" sz="2000" dirty="0" smtClean="0"/>
              <a:t>Da </a:t>
            </a:r>
            <a:r>
              <a:rPr lang="da-DK" sz="2000" dirty="0"/>
              <a:t>vi i </a:t>
            </a:r>
            <a:r>
              <a:rPr lang="da-DK" sz="2000" dirty="0" smtClean="0"/>
              <a:t>2017 </a:t>
            </a:r>
            <a:r>
              <a:rPr lang="da-DK" sz="2000" dirty="0"/>
              <a:t>stadig </a:t>
            </a:r>
            <a:r>
              <a:rPr lang="da-DK" sz="2000" dirty="0" smtClean="0"/>
              <a:t>havde en fast </a:t>
            </a:r>
            <a:r>
              <a:rPr lang="da-DK" sz="2000" dirty="0"/>
              <a:t>pris aftale og </a:t>
            </a:r>
            <a:r>
              <a:rPr lang="da-DK" sz="2000" dirty="0" smtClean="0"/>
              <a:t>fik </a:t>
            </a:r>
            <a:r>
              <a:rPr lang="da-DK" sz="2000" dirty="0"/>
              <a:t>10 øre i støtte per KWh, </a:t>
            </a:r>
            <a:r>
              <a:rPr lang="da-DK" sz="2000" dirty="0" smtClean="0"/>
              <a:t>faldt </a:t>
            </a:r>
            <a:r>
              <a:rPr lang="da-DK" sz="2000" dirty="0"/>
              <a:t>analysen ud til fordel for at udskifte gearkassen og dermed køre videre med en repareret mølle. </a:t>
            </a:r>
            <a:endParaRPr lang="en-US" sz="2000" dirty="0"/>
          </a:p>
          <a:p>
            <a:pPr lvl="0">
              <a:spcAft>
                <a:spcPts val="1000"/>
              </a:spcAft>
            </a:pPr>
            <a:r>
              <a:rPr lang="da-DK" sz="2000" dirty="0" smtClean="0"/>
              <a:t>Bestyrelsen afholdt et ekstraordinært møde</a:t>
            </a:r>
            <a:r>
              <a:rPr lang="da-DK" sz="2000" dirty="0"/>
              <a:t>, hvor en samlet </a:t>
            </a:r>
            <a:r>
              <a:rPr lang="da-DK" sz="2000" dirty="0" smtClean="0"/>
              <a:t>bestyrelse </a:t>
            </a:r>
            <a:r>
              <a:rPr lang="da-DK" sz="2000" dirty="0"/>
              <a:t>stemt for og </a:t>
            </a:r>
            <a:r>
              <a:rPr lang="da-DK" sz="2000" dirty="0" smtClean="0"/>
              <a:t>underskrev </a:t>
            </a:r>
            <a:r>
              <a:rPr lang="da-DK" sz="2000" dirty="0"/>
              <a:t>en enig vedtagelse af udskiftningen i overensstemmelse med vores vedtægter. Som budgettet så ud, holdt vi ved de vedtagne udlodninger jf. sidste Interessentskabsmøde</a:t>
            </a:r>
            <a:r>
              <a:rPr lang="da-DK" sz="2000" dirty="0" smtClean="0"/>
              <a:t>.</a:t>
            </a:r>
            <a:endParaRPr lang="en-US" sz="2000" dirty="0"/>
          </a:p>
        </p:txBody>
      </p:sp>
      <p:pic>
        <p:nvPicPr>
          <p:cNvPr id="6146" name="Picture 2" descr="Cartoon: Vestas (medium) by Zoltan tagged energie,klimawandel,wind,wartung,wimmelbild,windkraftanlage,windkraft,karikatur,vestas,cartoon,dovath,zoltan,mon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412" y="2252996"/>
            <a:ext cx="3448236" cy="417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97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Overvågning og data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22937"/>
            <a:ext cx="9015477" cy="444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38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pPr marL="0" indent="0" algn="ctr">
              <a:buNone/>
            </a:pPr>
            <a:r>
              <a:rPr lang="da-DK" sz="4400" dirty="0" smtClean="0"/>
              <a:t>Tak for i aften og kom godt hjem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59173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Dagsorden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838200" y="2186382"/>
            <a:ext cx="897567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a-DK" sz="1600" dirty="0"/>
              <a:t>Velkomst ved formanden.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600" dirty="0"/>
              <a:t>Valg af dirigent og referent.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600" dirty="0"/>
              <a:t>Fremlæggelse af formandens beretning til godkendelse.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600" dirty="0"/>
              <a:t>Fremlæggelse af regnskabet for året 2017 til godkendelse.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600" dirty="0"/>
              <a:t>Fremlæggelse af budget for året 2018 til godkendelse.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600" dirty="0"/>
              <a:t>Fastlæggelse af udlodningsprocent.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600" dirty="0"/>
              <a:t>Valg af bestyrelsen – på valg er: Birthe Simonsen, modtager genvalg og Herluf Nielsen, modtager genvalg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600" dirty="0"/>
              <a:t>Valg af suppleanter – nuværende: Bent Christensen og Peter Storm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600" dirty="0"/>
              <a:t>Ændring af vedtægter, se nedenfor.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600" dirty="0"/>
              <a:t>Valg af revision, hidtil Brørup Revision.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600" dirty="0"/>
              <a:t>Indkommende forslag. (Skal være bestyrelsen i hænde 8 dage før generalforsamlingen.)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600" dirty="0"/>
              <a:t>Andet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600" dirty="0"/>
              <a:t>Afslutning ved formand</a:t>
            </a:r>
          </a:p>
        </p:txBody>
      </p:sp>
    </p:spTree>
    <p:extLst>
      <p:ext uri="{BB962C8B-B14F-4D97-AF65-F5344CB8AC3E}">
        <p14:creationId xmlns:p14="http://schemas.microsoft.com/office/powerpoint/2010/main" val="52016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Formandens</a:t>
            </a:r>
            <a:r>
              <a:rPr lang="de-DE" dirty="0" smtClean="0"/>
              <a:t> </a:t>
            </a:r>
            <a:r>
              <a:rPr lang="de-DE" dirty="0" err="1" smtClean="0"/>
              <a:t>Beretning</a:t>
            </a:r>
            <a:r>
              <a:rPr lang="de-DE" dirty="0" smtClean="0"/>
              <a:t> </a:t>
            </a:r>
          </a:p>
          <a:p>
            <a:r>
              <a:rPr lang="de-DE" dirty="0" smtClean="0"/>
              <a:t>Kim Wichmann-Hansen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646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Beretning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79625"/>
            <a:ext cx="10515600" cy="4351338"/>
          </a:xfrm>
        </p:spPr>
        <p:txBody>
          <a:bodyPr/>
          <a:lstStyle/>
          <a:p>
            <a:r>
              <a:rPr lang="da-DK" dirty="0"/>
              <a:t>Aktiviteter i året og tiltag</a:t>
            </a:r>
          </a:p>
          <a:p>
            <a:r>
              <a:rPr lang="de-DE" dirty="0" err="1" smtClean="0"/>
              <a:t>Prisudvikling</a:t>
            </a:r>
            <a:r>
              <a:rPr lang="de-DE" dirty="0" smtClean="0"/>
              <a:t> </a:t>
            </a:r>
            <a:r>
              <a:rPr lang="de-DE" dirty="0" err="1" smtClean="0"/>
              <a:t>og</a:t>
            </a:r>
            <a:r>
              <a:rPr lang="de-DE" dirty="0" smtClean="0"/>
              <a:t> </a:t>
            </a:r>
            <a:r>
              <a:rPr lang="de-DE" dirty="0" err="1" smtClean="0"/>
              <a:t>afregning</a:t>
            </a:r>
            <a:r>
              <a:rPr lang="de-DE" dirty="0" smtClean="0"/>
              <a:t> 2018</a:t>
            </a:r>
          </a:p>
          <a:p>
            <a:r>
              <a:rPr lang="de-DE" dirty="0" err="1" smtClean="0"/>
              <a:t>Vindåret</a:t>
            </a:r>
            <a:endParaRPr lang="de-DE" dirty="0" smtClean="0"/>
          </a:p>
          <a:p>
            <a:r>
              <a:rPr lang="de-DE" dirty="0" err="1" smtClean="0"/>
              <a:t>Fremtidig</a:t>
            </a:r>
            <a:r>
              <a:rPr lang="de-DE" dirty="0" smtClean="0"/>
              <a:t> </a:t>
            </a:r>
            <a:r>
              <a:rPr lang="de-DE" dirty="0" err="1" smtClean="0"/>
              <a:t>estimat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Gearkasse</a:t>
            </a:r>
            <a:r>
              <a:rPr lang="de-DE" dirty="0" smtClean="0"/>
              <a:t> </a:t>
            </a:r>
            <a:r>
              <a:rPr lang="de-DE" dirty="0" err="1" smtClean="0"/>
              <a:t>havari</a:t>
            </a:r>
            <a:r>
              <a:rPr lang="de-DE" dirty="0" smtClean="0"/>
              <a:t> </a:t>
            </a:r>
            <a:r>
              <a:rPr lang="de-DE" dirty="0" err="1" smtClean="0"/>
              <a:t>og</a:t>
            </a:r>
            <a:r>
              <a:rPr lang="de-DE" dirty="0" smtClean="0"/>
              <a:t> </a:t>
            </a:r>
            <a:r>
              <a:rPr lang="de-DE" dirty="0" err="1" smtClean="0"/>
              <a:t>udskiftning</a:t>
            </a:r>
            <a:endParaRPr lang="de-DE" dirty="0" smtClean="0"/>
          </a:p>
          <a:p>
            <a:r>
              <a:rPr lang="de-DE" dirty="0" err="1" smtClean="0"/>
              <a:t>Overvågningssystem</a:t>
            </a:r>
            <a:r>
              <a:rPr lang="de-DE" dirty="0" smtClean="0"/>
              <a:t> </a:t>
            </a:r>
            <a:r>
              <a:rPr lang="de-DE" dirty="0" err="1" smtClean="0"/>
              <a:t>og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 smtClean="0"/>
          </a:p>
          <a:p>
            <a:endParaRPr lang="de-DE" dirty="0" smtClean="0"/>
          </a:p>
          <a:p>
            <a:pPr marL="0" indent="0">
              <a:buNone/>
            </a:pPr>
            <a:endParaRPr lang="da-DK" dirty="0" smtClean="0"/>
          </a:p>
          <a:p>
            <a:endParaRPr lang="da-DK" dirty="0" smtClean="0"/>
          </a:p>
          <a:p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endParaRPr lang="da-DK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63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Aktiviteter og tiltag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33031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da-DK" dirty="0" smtClean="0"/>
              <a:t>4 bestyrelsesmøder</a:t>
            </a:r>
          </a:p>
          <a:p>
            <a:r>
              <a:rPr lang="da-DK" dirty="0" smtClean="0"/>
              <a:t>Gearkasse havari</a:t>
            </a:r>
          </a:p>
          <a:p>
            <a:r>
              <a:rPr lang="da-DK" dirty="0" smtClean="0"/>
              <a:t>En række mindre tekniske tiltag</a:t>
            </a:r>
          </a:p>
          <a:p>
            <a:r>
              <a:rPr lang="da-DK" dirty="0"/>
              <a:t>Fokus på overvågning</a:t>
            </a:r>
            <a:r>
              <a:rPr lang="da-DK" dirty="0" smtClean="0"/>
              <a:t>...</a:t>
            </a:r>
          </a:p>
          <a:p>
            <a:r>
              <a:rPr lang="da-DK" dirty="0" smtClean="0"/>
              <a:t>Gennemgang af medlemslister og overblik</a:t>
            </a:r>
          </a:p>
          <a:p>
            <a:pPr lvl="1"/>
            <a:r>
              <a:rPr lang="da-DK" dirty="0" smtClean="0"/>
              <a:t>Ved indkaldelse udsendte vi 170 breve og 74 emails. Svarende til 242 medlemmer ud af 242 medlemmer. Svarende til 3250 andele ud af 3267 stamandele. 22 breve kom retur og 6 emails.</a:t>
            </a:r>
          </a:p>
          <a:p>
            <a:pPr lvl="1"/>
            <a:r>
              <a:rPr lang="da-DK" dirty="0" smtClean="0"/>
              <a:t>I 2017 fik vi 4 udbetalinger retur, svarende til 51 andele</a:t>
            </a:r>
          </a:p>
          <a:p>
            <a:pPr lvl="1"/>
            <a:r>
              <a:rPr lang="da-DK" dirty="0" smtClean="0"/>
              <a:t>I seneste udbetaling i Marts 2018  fik vi 2 retur svarende til 8 andele</a:t>
            </a:r>
          </a:p>
          <a:p>
            <a:r>
              <a:rPr lang="da-DK" dirty="0" smtClean="0"/>
              <a:t>Gennemgang og forslag af vedtægtsændringer</a:t>
            </a:r>
          </a:p>
          <a:p>
            <a:r>
              <a:rPr lang="da-DK" dirty="0" smtClean="0"/>
              <a:t>Faktura godkendelsesproces overholdt</a:t>
            </a:r>
          </a:p>
        </p:txBody>
      </p:sp>
    </p:spTree>
    <p:extLst>
      <p:ext uri="{BB962C8B-B14F-4D97-AF65-F5344CB8AC3E}">
        <p14:creationId xmlns:p14="http://schemas.microsoft.com/office/powerpoint/2010/main" val="16855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3685"/>
            <a:ext cx="10515600" cy="1325563"/>
          </a:xfrm>
        </p:spPr>
        <p:txBody>
          <a:bodyPr/>
          <a:lstStyle/>
          <a:p>
            <a:r>
              <a:rPr lang="da-DK" dirty="0" smtClean="0"/>
              <a:t>Prisudvikling og fastlåsning</a:t>
            </a:r>
            <a:endParaRPr lang="en-GB" dirty="0"/>
          </a:p>
        </p:txBody>
      </p:sp>
      <p:pic>
        <p:nvPicPr>
          <p:cNvPr id="4098" name="Picture 2" descr="image0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" t="39198" r="33468" b="23120"/>
          <a:stretch/>
        </p:blipFill>
        <p:spPr bwMode="auto">
          <a:xfrm>
            <a:off x="0" y="3840480"/>
            <a:ext cx="8122920" cy="291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58200" y="3898314"/>
            <a:ext cx="1571264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dirty="0" smtClean="0"/>
              <a:t>Kvartal 1 20.85</a:t>
            </a:r>
          </a:p>
          <a:p>
            <a:r>
              <a:rPr lang="da-DK" dirty="0" smtClean="0"/>
              <a:t>Kvartal 2 20.93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7482840" y="3962400"/>
            <a:ext cx="640080" cy="5181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>
            <a:off x="8168640" y="4152899"/>
            <a:ext cx="243840" cy="137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9750" t="41322" r="28875" b="8485"/>
          <a:stretch/>
        </p:blipFill>
        <p:spPr>
          <a:xfrm>
            <a:off x="0" y="1195865"/>
            <a:ext cx="6263640" cy="276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5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Vindåret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9125" t="20681" r="32375" b="22090"/>
          <a:stretch/>
        </p:blipFill>
        <p:spPr>
          <a:xfrm>
            <a:off x="838200" y="2057400"/>
            <a:ext cx="5867400" cy="46482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985645" y="5842722"/>
            <a:ext cx="645760" cy="5885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21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Fremtidig estimater</a:t>
            </a:r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674917"/>
              </p:ext>
            </p:extLst>
          </p:nvPr>
        </p:nvGraphicFramePr>
        <p:xfrm>
          <a:off x="389189" y="3716020"/>
          <a:ext cx="11413622" cy="1922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Worksheet" r:id="rId4" imgW="7067592" imgH="1190677" progId="Excel.Sheet.12">
                  <p:embed/>
                </p:oleObj>
              </mc:Choice>
              <mc:Fallback>
                <p:oleObj name="Worksheet" r:id="rId4" imgW="7067592" imgH="119067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9189" y="3716020"/>
                        <a:ext cx="11413622" cy="1922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10840" y="2987040"/>
            <a:ext cx="35052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dirty="0" smtClean="0"/>
              <a:t>Den høje afregning samt 10 øre i tilskud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522720" y="2103120"/>
            <a:ext cx="230124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a-DK" dirty="0" smtClean="0"/>
              <a:t>Kv 1</a:t>
            </a:r>
            <a:r>
              <a:rPr lang="de-DE" dirty="0" smtClean="0"/>
              <a:t>+2 </a:t>
            </a:r>
            <a:r>
              <a:rPr lang="da-DK" dirty="0" smtClean="0"/>
              <a:t>låst</a:t>
            </a:r>
          </a:p>
          <a:p>
            <a:r>
              <a:rPr lang="da-DK" dirty="0" smtClean="0"/>
              <a:t>Kv 3</a:t>
            </a:r>
            <a:r>
              <a:rPr lang="de-DE" dirty="0" smtClean="0"/>
              <a:t>+4 20 </a:t>
            </a:r>
            <a:r>
              <a:rPr lang="de-DE" dirty="0" err="1" smtClean="0"/>
              <a:t>øre</a:t>
            </a:r>
            <a:endParaRPr lang="de-DE" dirty="0" smtClean="0"/>
          </a:p>
          <a:p>
            <a:r>
              <a:rPr lang="de-DE" dirty="0" err="1" smtClean="0"/>
              <a:t>Mølle</a:t>
            </a:r>
            <a:r>
              <a:rPr lang="de-DE" dirty="0" smtClean="0"/>
              <a:t> 2- 10 </a:t>
            </a:r>
            <a:r>
              <a:rPr lang="de-DE" dirty="0" err="1" smtClean="0"/>
              <a:t>øre</a:t>
            </a:r>
            <a:endParaRPr lang="en-GB" dirty="0"/>
          </a:p>
        </p:txBody>
      </p:sp>
      <p:sp>
        <p:nvSpPr>
          <p:cNvPr id="9" name="Down Arrow 8"/>
          <p:cNvSpPr/>
          <p:nvPr/>
        </p:nvSpPr>
        <p:spPr>
          <a:xfrm>
            <a:off x="6827520" y="3124339"/>
            <a:ext cx="365760" cy="5029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528560" y="3041690"/>
            <a:ext cx="192024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dirty="0" smtClean="0"/>
              <a:t>20 øre</a:t>
            </a:r>
          </a:p>
          <a:p>
            <a:r>
              <a:rPr lang="da-DK" dirty="0" smtClean="0"/>
              <a:t>Mølle 2 - 10 øre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9677400" y="3041690"/>
            <a:ext cx="212541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dirty="0" smtClean="0"/>
              <a:t>15 øre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303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Gearkasse havari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2268762"/>
            <a:ext cx="8154411" cy="4158854"/>
          </a:xfrm>
        </p:spPr>
        <p:txBody>
          <a:bodyPr>
            <a:normAutofit/>
          </a:bodyPr>
          <a:lstStyle/>
          <a:p>
            <a:pPr lvl="0">
              <a:spcAft>
                <a:spcPts val="1000"/>
              </a:spcAft>
            </a:pPr>
            <a:r>
              <a:rPr lang="da-DK" sz="2000" dirty="0" err="1"/>
              <a:t>Service-eftersyn</a:t>
            </a:r>
            <a:r>
              <a:rPr lang="da-DK" sz="2000" dirty="0"/>
              <a:t> d.22 marts </a:t>
            </a:r>
            <a:r>
              <a:rPr lang="da-DK" sz="2000" dirty="0" smtClean="0"/>
              <a:t>2017: støj </a:t>
            </a:r>
            <a:r>
              <a:rPr lang="da-DK" sz="2000" dirty="0"/>
              <a:t>fra gearkassen på mølle 1304 (fra 1998). </a:t>
            </a:r>
            <a:endParaRPr lang="en-US" sz="2000" dirty="0"/>
          </a:p>
          <a:p>
            <a:pPr lvl="0">
              <a:spcAft>
                <a:spcPts val="1000"/>
              </a:spcAft>
            </a:pPr>
            <a:r>
              <a:rPr lang="da-DK" sz="2000" dirty="0" smtClean="0"/>
              <a:t>Det drejede </a:t>
            </a:r>
            <a:r>
              <a:rPr lang="da-DK" sz="2000" dirty="0"/>
              <a:t>sig om “mellem-hastigheds-lejet”. Bestyrelsen modtog </a:t>
            </a:r>
            <a:r>
              <a:rPr lang="da-DK" sz="2000" dirty="0" smtClean="0"/>
              <a:t>bevismateriale</a:t>
            </a:r>
            <a:endParaRPr lang="en-US" sz="2000" dirty="0"/>
          </a:p>
          <a:p>
            <a:pPr lvl="0">
              <a:spcAft>
                <a:spcPts val="1000"/>
              </a:spcAft>
            </a:pPr>
            <a:r>
              <a:rPr lang="da-DK" sz="2000" dirty="0"/>
              <a:t>Connected vurderede, at møllen kunne køre videre, men at gearkassen skulle skiftes hurtigst muligt </a:t>
            </a:r>
            <a:endParaRPr lang="da-DK" sz="2000" dirty="0" smtClean="0"/>
          </a:p>
          <a:p>
            <a:pPr lvl="0">
              <a:spcAft>
                <a:spcPts val="1000"/>
              </a:spcAft>
            </a:pPr>
            <a:r>
              <a:rPr lang="da-DK" sz="2000" dirty="0" smtClean="0"/>
              <a:t>Bestyrelsen </a:t>
            </a:r>
            <a:r>
              <a:rPr lang="da-DK" sz="2000" dirty="0"/>
              <a:t>indhentede </a:t>
            </a:r>
            <a:r>
              <a:rPr lang="da-DK" sz="2000" dirty="0" smtClean="0"/>
              <a:t>4 tilbud </a:t>
            </a:r>
            <a:endParaRPr lang="en-US" sz="2000" dirty="0"/>
          </a:p>
          <a:p>
            <a:pPr lvl="0">
              <a:spcAft>
                <a:spcPts val="1000"/>
              </a:spcAft>
            </a:pPr>
            <a:r>
              <a:rPr lang="da-DK" sz="2000" dirty="0" smtClean="0"/>
              <a:t>Bestyrelsen forhandlede </a:t>
            </a:r>
            <a:r>
              <a:rPr lang="da-DK" sz="2000" dirty="0" err="1"/>
              <a:t>Connected’s</a:t>
            </a:r>
            <a:r>
              <a:rPr lang="da-DK" sz="2000" dirty="0"/>
              <a:t> oprindelig tilbud </a:t>
            </a:r>
            <a:r>
              <a:rPr lang="da-DK" sz="2000" dirty="0" smtClean="0"/>
              <a:t>ca.15</a:t>
            </a:r>
            <a:r>
              <a:rPr lang="da-DK" sz="2000" dirty="0"/>
              <a:t>% ned, </a:t>
            </a:r>
            <a:r>
              <a:rPr lang="da-DK" sz="2000" dirty="0" smtClean="0"/>
              <a:t>og fjernede </a:t>
            </a:r>
            <a:r>
              <a:rPr lang="da-DK" sz="2000" dirty="0"/>
              <a:t>forbeholdet for en potentiel efterfakturering, </a:t>
            </a:r>
            <a:r>
              <a:rPr lang="da-DK" sz="2000" dirty="0" smtClean="0"/>
              <a:t>(over </a:t>
            </a:r>
            <a:r>
              <a:rPr lang="da-DK" sz="2000" dirty="0"/>
              <a:t>Kr. 50.000. </a:t>
            </a:r>
            <a:r>
              <a:rPr lang="da-DK" sz="2000" dirty="0" smtClean="0"/>
              <a:t>for </a:t>
            </a:r>
            <a:r>
              <a:rPr lang="da-DK" sz="2000" dirty="0"/>
              <a:t>service af hjemtaget gear og leje af køreplader til kran</a:t>
            </a:r>
            <a:r>
              <a:rPr lang="da-DK" sz="2000" dirty="0" smtClean="0"/>
              <a:t>)</a:t>
            </a:r>
            <a:endParaRPr lang="en-US" sz="2000" dirty="0"/>
          </a:p>
        </p:txBody>
      </p:sp>
      <p:pic>
        <p:nvPicPr>
          <p:cNvPr id="6146" name="Picture 2" descr="Cartoon: Vestas (medium) by Zoltan tagged energie,klimawandel,wind,wartung,wimmelbild,windkraftanlage,windkraft,karikatur,vestas,cartoon,dovath,zoltan,mon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412" y="2252996"/>
            <a:ext cx="3448236" cy="417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37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255</Words>
  <Application>Microsoft Office PowerPoint</Application>
  <PresentationFormat>Brugerdefineret</PresentationFormat>
  <Paragraphs>71</Paragraphs>
  <Slides>12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12</vt:i4>
      </vt:variant>
    </vt:vector>
  </HeadingPairs>
  <TitlesOfParts>
    <vt:vector size="14" baseType="lpstr">
      <vt:lpstr>Office Theme</vt:lpstr>
      <vt:lpstr>Worksheet</vt:lpstr>
      <vt:lpstr> Ordinært Interessentskabsmøde 2018</vt:lpstr>
      <vt:lpstr>Dagsorden</vt:lpstr>
      <vt:lpstr>PowerPoint-præsentation</vt:lpstr>
      <vt:lpstr>Beretning</vt:lpstr>
      <vt:lpstr>Aktiviteter og tiltag</vt:lpstr>
      <vt:lpstr>Prisudvikling og fastlåsning</vt:lpstr>
      <vt:lpstr>Vindåret</vt:lpstr>
      <vt:lpstr>Fremtidig estimater</vt:lpstr>
      <vt:lpstr>Gearkasse havari</vt:lpstr>
      <vt:lpstr>Gearkasse havari</vt:lpstr>
      <vt:lpstr>Overvågning og data</vt:lpstr>
      <vt:lpstr>PowerPoint-præsentation</vt:lpstr>
    </vt:vector>
  </TitlesOfParts>
  <Company>Nordex 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Forsamling 2016</dc:title>
  <dc:creator>Wichmann-Hansen, Kim</dc:creator>
  <cp:lastModifiedBy>HP</cp:lastModifiedBy>
  <cp:revision>53</cp:revision>
  <dcterms:created xsi:type="dcterms:W3CDTF">2016-03-02T15:21:03Z</dcterms:created>
  <dcterms:modified xsi:type="dcterms:W3CDTF">2018-05-06T18:52:11Z</dcterms:modified>
</cp:coreProperties>
</file>